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9" r:id="rId3"/>
    <p:sldId id="257" r:id="rId4"/>
    <p:sldId id="260" r:id="rId5"/>
    <p:sldId id="262" r:id="rId6"/>
    <p:sldId id="263" r:id="rId7"/>
    <p:sldId id="264" r:id="rId8"/>
    <p:sldId id="265" r:id="rId9"/>
    <p:sldId id="272" r:id="rId10"/>
    <p:sldId id="266" r:id="rId11"/>
    <p:sldId id="268" r:id="rId12"/>
    <p:sldId id="269" r:id="rId13"/>
    <p:sldId id="270" r:id="rId14"/>
    <p:sldId id="267" r:id="rId15"/>
    <p:sldId id="26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68" autoAdjust="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D11A8E-A436-4C0F-A126-0298D4F9FB06}" type="datetimeFigureOut">
              <a:rPr lang="ru-RU" smtClean="0"/>
              <a:pPr/>
              <a:t>09.12.2014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99D8EA-0C30-4EB9-BFA7-1D5AC24977E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8295456" cy="3501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Профилактика </a:t>
            </a:r>
            <a:r>
              <a:rPr lang="ru-RU" sz="600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табакокурения</a:t>
            </a:r>
            <a:r>
              <a:rPr lang="ru-RU" sz="6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60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алкоголизма </a:t>
            </a:r>
            <a:r>
              <a:rPr lang="ru-RU" sz="60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 наркомании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images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4293096"/>
            <a:ext cx="2359149" cy="2143125"/>
          </a:xfrm>
          <a:prstGeom prst="rect">
            <a:avLst/>
          </a:prstGeom>
        </p:spPr>
      </p:pic>
      <p:pic>
        <p:nvPicPr>
          <p:cNvPr id="6" name="Рисунок 5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293096"/>
            <a:ext cx="2232248" cy="2160240"/>
          </a:xfrm>
          <a:prstGeom prst="rect">
            <a:avLst/>
          </a:prstGeom>
        </p:spPr>
      </p:pic>
      <p:pic>
        <p:nvPicPr>
          <p:cNvPr id="7" name="Рисунок 6" descr="profilaktika_alkogolizm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872" y="4293096"/>
            <a:ext cx="2188844" cy="2160240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4906888" cy="4926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ЗОЖ: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5436096" cy="2736304"/>
          </a:xfrm>
        </p:spPr>
        <p:txBody>
          <a:bodyPr>
            <a:noAutofit/>
          </a:bodyPr>
          <a:lstStyle/>
          <a:p>
            <a:pPr marL="514350" indent="-514350"/>
            <a:r>
              <a:rPr lang="ru-RU" sz="2000" dirty="0" smtClean="0"/>
              <a:t>Согласно исследованиям, люди, регулярно занимающиеся спортом, болеют простудой на 25% реже, чем те, кто не ведет здоровый образ жизни. Тем не менее, не стоит слишком усердствовать. Всего 30-60 минут спорта в день позволяет вас стать здоровее, в то время как более серьезные нагрузки сделают вас слабее.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gimnastika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0"/>
            <a:ext cx="3635896" cy="3962028"/>
          </a:xfrm>
          <a:prstGeom prst="rect">
            <a:avLst/>
          </a:prstGeom>
        </p:spPr>
      </p:pic>
      <p:pic>
        <p:nvPicPr>
          <p:cNvPr id="11" name="Рисунок 10" descr="images (1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3933056"/>
            <a:ext cx="3635896" cy="2924944"/>
          </a:xfrm>
          <a:prstGeom prst="rect">
            <a:avLst/>
          </a:prstGeom>
        </p:spPr>
      </p:pic>
      <p:pic>
        <p:nvPicPr>
          <p:cNvPr id="12" name="Рисунок 11" descr="images (25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933056"/>
            <a:ext cx="5364088" cy="2924944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476672"/>
            <a:ext cx="5616624" cy="3672408"/>
          </a:xfrm>
        </p:spPr>
        <p:txBody>
          <a:bodyPr/>
          <a:lstStyle/>
          <a:p>
            <a:pPr marL="514350" indent="-514350"/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Правильное питание</a:t>
            </a:r>
          </a:p>
          <a:p>
            <a:endParaRPr lang="ru-RU" dirty="0"/>
          </a:p>
        </p:txBody>
      </p:sp>
      <p:pic>
        <p:nvPicPr>
          <p:cNvPr id="6" name="Рисунок 5" descr="4674citrus_collection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0"/>
            <a:ext cx="3275856" cy="3861047"/>
          </a:xfrm>
          <a:prstGeom prst="rect">
            <a:avLst/>
          </a:prstGeom>
        </p:spPr>
      </p:pic>
      <p:pic>
        <p:nvPicPr>
          <p:cNvPr id="7" name="Рисунок 6" descr="a_769736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3789040"/>
            <a:ext cx="3275856" cy="3068960"/>
          </a:xfrm>
          <a:prstGeom prst="rect">
            <a:avLst/>
          </a:prstGeom>
        </p:spPr>
      </p:pic>
      <p:pic>
        <p:nvPicPr>
          <p:cNvPr id="8" name="Рисунок 7" descr="1255062319_1251793179_1248160603_vitamin_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3851920"/>
            <a:ext cx="3366120" cy="3006080"/>
          </a:xfrm>
          <a:prstGeom prst="rect">
            <a:avLst/>
          </a:prstGeom>
        </p:spPr>
      </p:pic>
      <p:pic>
        <p:nvPicPr>
          <p:cNvPr id="9" name="Рисунок 8" descr="images (30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149080"/>
            <a:ext cx="2483768" cy="270892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179512" y="1052736"/>
            <a:ext cx="55446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Для укрепления иммунитета очень важен цинк- он имеет антивирусное и антитоксическое действие. Получить его можно из морепродуктов, из неочищенного зерна и пивных дрожжей. Кроме того пейте томатный сок- он содержит большое количество витамина 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/>
          <a:lstStyle/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4" name="Рисунок 3" descr="1253803038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32934" y="2362200"/>
            <a:ext cx="3211066" cy="44958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11560" y="1052736"/>
            <a:ext cx="52565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Крепкий сон </a:t>
            </a:r>
            <a:r>
              <a:rPr lang="ru-RU" sz="3200" dirty="0" smtClean="0"/>
              <a:t>— один из лучших способов оставаться здоровым. Люди, которые спят по 7 — 8 часов, однозначно поступают правильно. А вот больше 8 часов спать не рекомендуется. </a:t>
            </a:r>
            <a:endParaRPr lang="ru-RU" sz="28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>
            <a:noAutofit/>
          </a:bodyPr>
          <a:lstStyle/>
          <a:p>
            <a:pPr marL="514350" indent="-51435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ЗАКАЛИВАНИЕ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6156176" cy="5688632"/>
          </a:xfrm>
        </p:spPr>
        <p:txBody>
          <a:bodyPr>
            <a:noAutofit/>
          </a:bodyPr>
          <a:lstStyle/>
          <a:p>
            <a:r>
              <a:rPr lang="ru-RU" sz="2000" dirty="0" smtClean="0"/>
              <a:t>Вашим помощником в ведении здорового образа жизни может стать закаливание организма. К нему лучше всего приступить с детского возраста. Самый простой способ закаливания — воздушные ванны. Огромное значение в процессе закаливания играю и водные процедуры — укрепляя нервную систему, благоприятно влияя на сердце и сосуды, нормализуя артериальное давление и обмен веществ. Прежде всего рекомендуется в течение нескольких дней растирать тело сухим полотенцем, а позже переходить к влажным обтираниям. Начинать обтираться нужно теплой водой (35-36 С), поэтапно переходя к прохладной воде, а потом и к обливаниям. Летом водные процедуры лучше принимать на свежем воздухе после зарядки.</a:t>
            </a:r>
            <a:endParaRPr lang="ru-RU" sz="2000" dirty="0"/>
          </a:p>
        </p:txBody>
      </p:sp>
      <p:pic>
        <p:nvPicPr>
          <p:cNvPr id="4" name="Рисунок 3" descr="zakalivanie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1916833"/>
            <a:ext cx="2987824" cy="4941168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04088"/>
            <a:ext cx="8964488" cy="171680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Более чем у 80% населения слабый иммунитет. Чтобы иммунная система работала, как часы, ее надо поддерживать ежедневно, а не только в период эпидемий гриппа! Как же зарядить свой иммунитет? Ответ прост — вести 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здоровый образ жизни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15880_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520502" y="2468563"/>
            <a:ext cx="2623498" cy="4389437"/>
          </a:xfrm>
        </p:spPr>
      </p:pic>
      <p:pic>
        <p:nvPicPr>
          <p:cNvPr id="5" name="Рисунок 4" descr="images (1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2492896"/>
            <a:ext cx="3240360" cy="4365103"/>
          </a:xfrm>
          <a:prstGeom prst="rect">
            <a:avLst/>
          </a:prstGeom>
        </p:spPr>
      </p:pic>
      <p:pic>
        <p:nvPicPr>
          <p:cNvPr id="6" name="Рисунок 5" descr="images (1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492896"/>
            <a:ext cx="3299892" cy="4365104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mages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580334"/>
            <a:ext cx="4716164" cy="3277666"/>
          </a:xfrm>
        </p:spPr>
      </p:pic>
      <p:pic>
        <p:nvPicPr>
          <p:cNvPr id="7" name="Рисунок 6" descr="images (2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3429000"/>
            <a:ext cx="4211960" cy="3429000"/>
          </a:xfrm>
          <a:prstGeom prst="rect">
            <a:avLst/>
          </a:prstGeom>
        </p:spPr>
      </p:pic>
      <p:pic>
        <p:nvPicPr>
          <p:cNvPr id="8" name="Рисунок 7" descr="images (26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48680"/>
            <a:ext cx="4056484" cy="2880320"/>
          </a:xfrm>
          <a:prstGeom prst="rect">
            <a:avLst/>
          </a:prstGeom>
        </p:spPr>
      </p:pic>
      <p:pic>
        <p:nvPicPr>
          <p:cNvPr id="10" name="Рисунок 9" descr="images (10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067944" y="548680"/>
            <a:ext cx="5076056" cy="280831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67544" y="0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«Мое здоровье в моих руках»</a:t>
            </a:r>
            <a:endParaRPr lang="ru-RU" sz="28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3129536"/>
          </a:xfrm>
        </p:spPr>
        <p:txBody>
          <a:bodyPr>
            <a:normAutofit/>
          </a:bodyPr>
          <a:lstStyle/>
          <a:p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57200" y="908720"/>
            <a:ext cx="4040188" cy="1152128"/>
          </a:xfrm>
        </p:spPr>
        <p:txBody>
          <a:bodyPr>
            <a:normAutofit/>
          </a:bodyPr>
          <a:lstStyle/>
          <a:p>
            <a:pPr algn="ctr"/>
            <a:r>
              <a:rPr lang="ru-RU" sz="4400" i="1" dirty="0" smtClean="0">
                <a:solidFill>
                  <a:srgbClr val="FF0000"/>
                </a:solidFill>
              </a:rPr>
              <a:t>ЗОЖ </a:t>
            </a:r>
            <a:endParaRPr lang="ru-RU" sz="4400" i="1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499992" y="836712"/>
            <a:ext cx="4392488" cy="1656184"/>
          </a:xfrm>
        </p:spPr>
        <p:txBody>
          <a:bodyPr>
            <a:noAutofit/>
          </a:bodyPr>
          <a:lstStyle/>
          <a:p>
            <a:pPr algn="ctr"/>
            <a:r>
              <a:rPr lang="ru-RU" sz="3200" i="1" dirty="0" smtClean="0">
                <a:solidFill>
                  <a:srgbClr val="FF0000"/>
                </a:solidFill>
              </a:rPr>
              <a:t>НАРКОТИКИ, </a:t>
            </a:r>
            <a:r>
              <a:rPr lang="ru-RU" sz="3600" i="1" dirty="0" smtClean="0">
                <a:solidFill>
                  <a:srgbClr val="FF0000"/>
                </a:solidFill>
              </a:rPr>
              <a:t>ТАБАКОКУРЕНИЕ</a:t>
            </a:r>
            <a:r>
              <a:rPr lang="ru-RU" sz="3200" i="1" dirty="0" smtClean="0">
                <a:solidFill>
                  <a:srgbClr val="FF0000"/>
                </a:solidFill>
              </a:rPr>
              <a:t>, АЛКОГОЛИЗМ </a:t>
            </a:r>
            <a:endParaRPr lang="ru-RU" sz="3200" i="1" dirty="0">
              <a:solidFill>
                <a:srgbClr val="FF0000"/>
              </a:solidFill>
            </a:endParaRPr>
          </a:p>
        </p:txBody>
      </p:sp>
      <p:pic>
        <p:nvPicPr>
          <p:cNvPr id="7" name="Содержимое 6" descr="загруженное (1)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0" y="3573016"/>
            <a:ext cx="2555776" cy="3284984"/>
          </a:xfrm>
        </p:spPr>
      </p:pic>
      <p:pic>
        <p:nvPicPr>
          <p:cNvPr id="8" name="Содержимое 7" descr="images (9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6948264" y="3573016"/>
            <a:ext cx="2195736" cy="3284984"/>
          </a:xfrm>
        </p:spPr>
      </p:pic>
      <p:pic>
        <p:nvPicPr>
          <p:cNvPr id="9" name="Рисунок 8" descr="images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3573016"/>
            <a:ext cx="2232248" cy="3284984"/>
          </a:xfrm>
          <a:prstGeom prst="rect">
            <a:avLst/>
          </a:prstGeom>
        </p:spPr>
      </p:pic>
      <p:pic>
        <p:nvPicPr>
          <p:cNvPr id="10" name="Рисунок 9" descr="images (17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55776" y="3573016"/>
            <a:ext cx="2162175" cy="3284984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000" b="1" i="1" smtClean="0">
                <a:solidFill>
                  <a:srgbClr val="FF0000"/>
                </a:solidFill>
              </a:rPr>
              <a:t>Вред курения</a:t>
            </a:r>
            <a:r>
              <a:rPr lang="ru-RU" sz="6000" b="1" i="1" dirty="0" smtClean="0">
                <a:solidFill>
                  <a:srgbClr val="FF0000"/>
                </a:solidFill>
              </a:rPr>
              <a:t>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476672"/>
            <a:ext cx="8532440" cy="5649491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 smtClean="0"/>
          </a:p>
          <a:p>
            <a:r>
              <a:rPr lang="ru-RU" sz="2800" dirty="0" smtClean="0">
                <a:solidFill>
                  <a:schemeClr val="tx2">
                    <a:lumMod val="10000"/>
                  </a:schemeClr>
                </a:solidFill>
              </a:rPr>
              <a:t>После затяжки никотин попадает в головной мозг через 7 секунд</a:t>
            </a:r>
          </a:p>
          <a:p>
            <a:r>
              <a:rPr lang="ru-RU" sz="2800" dirty="0" smtClean="0">
                <a:solidFill>
                  <a:schemeClr val="tx2">
                    <a:lumMod val="10000"/>
                  </a:schemeClr>
                </a:solidFill>
              </a:rPr>
              <a:t>никотин вызывает спазм сосудов, отсюда нарушение питания тканей кислородом</a:t>
            </a:r>
          </a:p>
          <a:p>
            <a:r>
              <a:rPr lang="ru-RU" sz="2800" dirty="0" smtClean="0">
                <a:solidFill>
                  <a:schemeClr val="tx2">
                    <a:lumMod val="10000"/>
                  </a:schemeClr>
                </a:solidFill>
              </a:rPr>
              <a:t>появляется неприятный запах изо рта</a:t>
            </a:r>
          </a:p>
          <a:p>
            <a:r>
              <a:rPr lang="ru-RU" sz="2800" dirty="0" smtClean="0">
                <a:solidFill>
                  <a:schemeClr val="tx2">
                    <a:lumMod val="10000"/>
                  </a:schemeClr>
                </a:solidFill>
              </a:rPr>
              <a:t> желтеют зубы</a:t>
            </a:r>
          </a:p>
          <a:p>
            <a:r>
              <a:rPr lang="ru-RU" sz="2800" dirty="0" smtClean="0">
                <a:solidFill>
                  <a:schemeClr val="tx2">
                    <a:lumMod val="10000"/>
                  </a:schemeClr>
                </a:solidFill>
              </a:rPr>
              <a:t> воспаляется горло</a:t>
            </a:r>
          </a:p>
          <a:p>
            <a:r>
              <a:rPr lang="ru-RU" sz="2800" dirty="0" smtClean="0">
                <a:solidFill>
                  <a:schemeClr val="tx2">
                    <a:lumMod val="10000"/>
                  </a:schemeClr>
                </a:solidFill>
              </a:rPr>
              <a:t> краснеют глаза от постоянного раздражения дыма.</a:t>
            </a:r>
            <a:endParaRPr lang="ru-RU" sz="28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6" name="Рисунок 5" descr="344175_html_m6c38e11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4869160"/>
            <a:ext cx="4427984" cy="198884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Рисунок 6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3648" y="4869160"/>
            <a:ext cx="3312368" cy="1988840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4392488" cy="6120680"/>
          </a:xfrm>
        </p:spPr>
        <p:txBody>
          <a:bodyPr>
            <a:noAutofit/>
          </a:bodyPr>
          <a:lstStyle/>
          <a:p>
            <a:r>
              <a:rPr lang="ru-RU" sz="4400" i="1" dirty="0" smtClean="0">
                <a:solidFill>
                  <a:srgbClr val="FF0000"/>
                </a:solidFill>
              </a:rPr>
              <a:t>Курение</a:t>
            </a:r>
            <a:r>
              <a:rPr lang="ru-RU" sz="3200" i="1" dirty="0" smtClean="0">
                <a:solidFill>
                  <a:schemeClr val="tx2">
                    <a:lumMod val="10000"/>
                  </a:schemeClr>
                </a:solidFill>
              </a:rPr>
              <a:t> вредит сердцу</a:t>
            </a:r>
            <a:r>
              <a:rPr lang="ru-RU" sz="3200" dirty="0" smtClean="0">
                <a:solidFill>
                  <a:schemeClr val="tx2">
                    <a:lumMod val="10000"/>
                  </a:schemeClr>
                </a:solidFill>
              </a:rPr>
              <a:t>, так частота сердечных сокращений у курящего на 15000 ударов в сутки больше, чем у некурящего, а доставка кислорода тканям и особенно головному мозгу значительно снижена, так как сосуды сужены.</a:t>
            </a:r>
            <a:endParaRPr lang="ru-RU" sz="32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4" name="Содержимое 3" descr="144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34682" y="1340768"/>
            <a:ext cx="4709318" cy="5250160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5616624" cy="3096344"/>
          </a:xfrm>
        </p:spPr>
        <p:txBody>
          <a:bodyPr>
            <a:no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Алкоголизм </a:t>
            </a:r>
            <a:r>
              <a:rPr lang="ru-RU" sz="3200" dirty="0" smtClean="0">
                <a:solidFill>
                  <a:schemeClr val="tx1"/>
                </a:solidFill>
              </a:rPr>
              <a:t>— заболевание, определяющееся патологическим влечением к спиртным напиткам т. е. возникает психическая и физическая зависимость.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images (8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3429000"/>
            <a:ext cx="2737545" cy="3429000"/>
          </a:xfrm>
        </p:spPr>
      </p:pic>
      <p:pic>
        <p:nvPicPr>
          <p:cNvPr id="5" name="Рисунок 4" descr="images (2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3573016"/>
            <a:ext cx="2952328" cy="3284984"/>
          </a:xfrm>
          <a:prstGeom prst="rect">
            <a:avLst/>
          </a:prstGeom>
        </p:spPr>
      </p:pic>
      <p:pic>
        <p:nvPicPr>
          <p:cNvPr id="6" name="Рисунок 5" descr="загруженное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3573016"/>
            <a:ext cx="3419872" cy="3284984"/>
          </a:xfrm>
          <a:prstGeom prst="rect">
            <a:avLst/>
          </a:prstGeom>
        </p:spPr>
      </p:pic>
      <p:pic>
        <p:nvPicPr>
          <p:cNvPr id="7" name="Рисунок 6" descr="alkogoliz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24128" y="764704"/>
            <a:ext cx="3419872" cy="2788543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s (19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372200" y="3933056"/>
            <a:ext cx="2771800" cy="2924944"/>
          </a:xfrm>
        </p:spPr>
      </p:pic>
      <p:pic>
        <p:nvPicPr>
          <p:cNvPr id="5" name="Рисунок 4" descr="vred-alkogoly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3888" y="3933056"/>
            <a:ext cx="2808312" cy="2924944"/>
          </a:xfrm>
          <a:prstGeom prst="rect">
            <a:avLst/>
          </a:prstGeom>
        </p:spPr>
      </p:pic>
      <p:pic>
        <p:nvPicPr>
          <p:cNvPr id="6" name="Рисунок 5" descr="narkotikiti-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1052736"/>
            <a:ext cx="5292080" cy="288032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51520" y="908720"/>
            <a:ext cx="33843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Алкоголь, несомненно, оказывает вредное влияние на мозг, что подтверждается заплетающимися ногами, затуманенным зрением, замедленной реакцией, путаной речью и провалами в памяти – все эти эффекты наблюдаются после приёма алкогольных напитков. </a:t>
            </a: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852936"/>
            <a:ext cx="8712968" cy="381642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НАРКОМАНИЯ</a:t>
            </a:r>
            <a:r>
              <a:rPr lang="ru-RU" sz="3200" b="1" dirty="0" smtClean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 – это болезненное влечение к употреблению наркотиков</a:t>
            </a:r>
            <a:r>
              <a:rPr lang="ru-RU" sz="3200" dirty="0" smtClean="0">
                <a:solidFill>
                  <a:schemeClr val="tx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Темпы роста этого заболевания ужасают, а статистика смертности от наркомании превышает любое существующее заболевание. 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ages (2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8064" y="0"/>
            <a:ext cx="3995936" cy="2780928"/>
          </a:xfrm>
        </p:spPr>
      </p:pic>
      <p:pic>
        <p:nvPicPr>
          <p:cNvPr id="5" name="Рисунок 4" descr="images (2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148064" cy="2780928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363272" cy="546121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26 июня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 многих странах мира отмечается Международный день борьбы со злоупотреблением наркотическими средствами и их незаконным оборотом. История борьбы с распространением наркотиков и попыток контролировать их оборот насчитывает уже более 100 лет. В феврале 1909 года Шанхайская опиумная комиссия, участие в работе которой приняли 13 стран, в том числе Россия, пыталась найти пути ограничения ввоза наркотиков из азиатских стран. Стремительное распространение наркотиков рассматривается как многоуровневое бедствие, влекущее разнообразные вредные последствия – от демографической катастрофы до криминализации экономики, социальной и политической среды.</a:t>
            </a:r>
            <a:b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5157192"/>
            <a:ext cx="3563888" cy="1700808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ZOZ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227</TotalTime>
  <Words>533</Words>
  <Application>Microsoft Office PowerPoint</Application>
  <PresentationFormat>Экран (4:3)</PresentationFormat>
  <Paragraphs>26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Профилактика табакокурения, алкоголизма и наркомании. </vt:lpstr>
      <vt:lpstr>Слайд 2</vt:lpstr>
      <vt:lpstr>Вред курения: </vt:lpstr>
      <vt:lpstr>Курение вредит сердцу, так частота сердечных сокращений у курящего на 15000 ударов в сутки больше, чем у некурящего, а доставка кислорода тканям и особенно головному мозгу значительно снижена, так как сосуды сужены.</vt:lpstr>
      <vt:lpstr>Алкоголизм — заболевание, определяющееся патологическим влечением к спиртным напиткам т. е. возникает психическая и физическая зависимость.</vt:lpstr>
      <vt:lpstr>Слайд 6</vt:lpstr>
      <vt:lpstr>НАРКОМАНИЯ – это болезненное влечение к употреблению наркотиков.  Темпы роста этого заболевания ужасают, а статистика смертности от наркомании превышает любое существующее заболевание.     </vt:lpstr>
      <vt:lpstr>26 июня во многих странах мира отмечается Международный день борьбы со злоупотреблением наркотическими средствами и их незаконным оборотом. История борьбы с распространением наркотиков и попыток контролировать их оборот насчитывает уже более 100 лет. В феврале 1909 года Шанхайская опиумная комиссия, участие в работе которой приняли 13 стран, в том числе Россия, пыталась найти пути ограничения ввоза наркотиков из азиатских стран. Стремительное распространение наркотиков рассматривается как многоуровневое бедствие, влекущее разнообразные вредные последствия – от демографической катастрофы до криминализации экономики, социальной и политической среды. </vt:lpstr>
      <vt:lpstr>Слайд 9</vt:lpstr>
      <vt:lpstr>ЗОЖ:</vt:lpstr>
      <vt:lpstr>Слайд 11</vt:lpstr>
      <vt:lpstr>Слайд 12</vt:lpstr>
      <vt:lpstr>       ЗАКАЛИВАНИЕ  </vt:lpstr>
      <vt:lpstr>Более чем у 80% населения слабый иммунитет. Чтобы иммунная система работала, как часы, ее надо поддерживать ежедневно, а не только в период эпидемий гриппа! Как же зарядить свой иммунитет? Ответ прост — вести здоровый образ жизни</vt:lpstr>
      <vt:lpstr>Слайд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табакокурения, алкоголизма и наркомании. </dc:title>
  <dc:creator>user</dc:creator>
  <cp:lastModifiedBy>user</cp:lastModifiedBy>
  <cp:revision>22</cp:revision>
  <dcterms:created xsi:type="dcterms:W3CDTF">2014-11-19T11:00:45Z</dcterms:created>
  <dcterms:modified xsi:type="dcterms:W3CDTF">2014-12-08T18:33:53Z</dcterms:modified>
</cp:coreProperties>
</file>